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sldIdLst>
    <p:sldId id="256" r:id="rId3"/>
    <p:sldId id="299" r:id="rId4"/>
    <p:sldId id="300" r:id="rId5"/>
    <p:sldId id="265" r:id="rId6"/>
    <p:sldId id="273" r:id="rId7"/>
    <p:sldId id="271" r:id="rId8"/>
    <p:sldId id="313" r:id="rId9"/>
    <p:sldId id="307" r:id="rId10"/>
    <p:sldId id="308" r:id="rId11"/>
    <p:sldId id="312" r:id="rId12"/>
    <p:sldId id="310" r:id="rId13"/>
    <p:sldId id="262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87253" autoAdjust="0"/>
  </p:normalViewPr>
  <p:slideViewPr>
    <p:cSldViewPr>
      <p:cViewPr>
        <p:scale>
          <a:sx n="80" d="100"/>
          <a:sy n="80" d="100"/>
        </p:scale>
        <p:origin x="-1092" y="-114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print">
            <a:alphaModFix amt="21000"/>
            <a:lum contrast="12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7" r:id="rId17"/>
    <p:sldLayoutId id="2147483649" r:id="rId18"/>
    <p:sldLayoutId id="2147483674" r:id="rId19"/>
    <p:sldLayoutId id="2147483675" r:id="rId20"/>
    <p:sldLayoutId id="2147483676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alphaModFix amt="21000"/>
            <a:lum contrast="12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1.jpeg"/><Relationship Id="rId7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5.jpeg"/><Relationship Id="rId5" Type="http://schemas.openxmlformats.org/officeDocument/2006/relationships/image" Target="../media/image23.jpeg"/><Relationship Id="rId10" Type="http://schemas.openxmlformats.org/officeDocument/2006/relationships/image" Target="../media/image13.jpeg"/><Relationship Id="rId4" Type="http://schemas.openxmlformats.org/officeDocument/2006/relationships/image" Target="../media/image22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0"/>
            <a:ext cx="9190954" cy="1193937"/>
          </a:xfrm>
          <a:custGeom>
            <a:avLst/>
            <a:gdLst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361109 h 555526"/>
              <a:gd name="connsiteX4" fmla="*/ 0 w 9144000"/>
              <a:gd name="connsiteY4" fmla="*/ 0 h 555526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41987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995936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9144000 w 9190954"/>
              <a:gd name="connsiteY2" fmla="*/ 104156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  <a:gd name="connsiteX0" fmla="*/ 0 w 9190954"/>
              <a:gd name="connsiteY0" fmla="*/ 0 h 1107848"/>
              <a:gd name="connsiteX1" fmla="*/ 9144000 w 9190954"/>
              <a:gd name="connsiteY1" fmla="*/ 0 h 1107848"/>
              <a:gd name="connsiteX2" fmla="*/ 9144000 w 9190954"/>
              <a:gd name="connsiteY2" fmla="*/ 1107848 h 1107848"/>
              <a:gd name="connsiteX3" fmla="*/ 4499992 w 9190954"/>
              <a:gd name="connsiteY3" fmla="*/ 652735 h 1107848"/>
              <a:gd name="connsiteX4" fmla="*/ 0 w 9190954"/>
              <a:gd name="connsiteY4" fmla="*/ 166692 h 1107848"/>
              <a:gd name="connsiteX5" fmla="*/ 0 w 9190954"/>
              <a:gd name="connsiteY5" fmla="*/ 0 h 1107848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7740352 w 9190954"/>
              <a:gd name="connsiteY2" fmla="*/ 975288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54" h="1098956">
                <a:moveTo>
                  <a:pt x="0" y="0"/>
                </a:moveTo>
                <a:lnTo>
                  <a:pt x="9144000" y="0"/>
                </a:lnTo>
                <a:lnTo>
                  <a:pt x="7740352" y="975288"/>
                </a:lnTo>
                <a:cubicBezTo>
                  <a:pt x="6192349" y="845677"/>
                  <a:pt x="9190954" y="1098956"/>
                  <a:pt x="4499992" y="652735"/>
                </a:cubicBezTo>
                <a:cubicBezTo>
                  <a:pt x="1235077" y="300562"/>
                  <a:pt x="5124978" y="712374"/>
                  <a:pt x="0" y="166692"/>
                </a:cubicBezTo>
                <a:lnTo>
                  <a:pt x="0" y="0"/>
                </a:lnTo>
                <a:close/>
              </a:path>
            </a:pathLst>
          </a:custGeom>
          <a:solidFill>
            <a:srgbClr val="32AEB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203598"/>
            <a:ext cx="6984776" cy="1440161"/>
          </a:xfrm>
          <a:solidFill>
            <a:schemeClr val="accent1">
              <a:alpha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id-ID" sz="2400" b="1" dirty="0">
                <a:solidFill>
                  <a:schemeClr val="tx1"/>
                </a:solidFill>
              </a:rPr>
              <a:t>Pemanfaatan Kulit Buah-Buahan </a:t>
            </a:r>
            <a:r>
              <a:rPr lang="en-US" sz="2400" b="1" dirty="0" smtClean="0">
                <a:solidFill>
                  <a:schemeClr val="tx1"/>
                </a:solidFill>
              </a:rPr>
              <a:t>d</a:t>
            </a:r>
            <a:r>
              <a:rPr lang="id-ID" sz="2400" b="1" dirty="0" smtClean="0">
                <a:solidFill>
                  <a:schemeClr val="tx1"/>
                </a:solidFill>
              </a:rPr>
              <a:t>an M</a:t>
            </a:r>
            <a:r>
              <a:rPr lang="en-US" sz="2400" b="1" dirty="0" err="1" smtClean="0">
                <a:solidFill>
                  <a:schemeClr val="tx1"/>
                </a:solidFill>
              </a:rPr>
              <a:t>ol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</a:rPr>
              <a:t>Nasi </a:t>
            </a:r>
            <a:r>
              <a:rPr lang="en-US" sz="2400" b="1" dirty="0" smtClean="0">
                <a:solidFill>
                  <a:schemeClr val="tx1"/>
                </a:solidFill>
              </a:rPr>
              <a:t>s</a:t>
            </a:r>
            <a:r>
              <a:rPr lang="id-ID" sz="2400" b="1" dirty="0" smtClean="0">
                <a:solidFill>
                  <a:schemeClr val="tx1"/>
                </a:solidFill>
              </a:rPr>
              <a:t>ebagai </a:t>
            </a:r>
            <a:r>
              <a:rPr lang="id-ID" sz="2400" b="1" dirty="0">
                <a:solidFill>
                  <a:schemeClr val="tx1"/>
                </a:solidFill>
              </a:rPr>
              <a:t>Pupuk Cair </a:t>
            </a:r>
            <a:r>
              <a:rPr lang="en-US" sz="2400" b="1" dirty="0" smtClean="0">
                <a:solidFill>
                  <a:schemeClr val="tx1"/>
                </a:solidFill>
              </a:rPr>
              <a:t>t</a:t>
            </a:r>
            <a:r>
              <a:rPr lang="id-ID" sz="2400" b="1" dirty="0" smtClean="0">
                <a:solidFill>
                  <a:schemeClr val="tx1"/>
                </a:solidFill>
              </a:rPr>
              <a:t>erhadap  </a:t>
            </a:r>
            <a:r>
              <a:rPr lang="id-ID" sz="2400" b="1" dirty="0">
                <a:solidFill>
                  <a:schemeClr val="tx1"/>
                </a:solidFill>
              </a:rPr>
              <a:t>Pertumbuhan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id-ID" sz="2400" b="1" dirty="0" smtClean="0">
                <a:solidFill>
                  <a:schemeClr val="tx1"/>
                </a:solidFill>
              </a:rPr>
              <a:t>Tanaman </a:t>
            </a:r>
            <a:r>
              <a:rPr lang="id-ID" sz="2400" b="1" i="1" dirty="0" smtClean="0">
                <a:solidFill>
                  <a:schemeClr val="tx1"/>
                </a:solidFill>
              </a:rPr>
              <a:t>Capsicum </a:t>
            </a:r>
            <a:r>
              <a:rPr lang="en-US" sz="2400" b="1" i="1" dirty="0" err="1">
                <a:solidFill>
                  <a:schemeClr val="tx1"/>
                </a:solidFill>
              </a:rPr>
              <a:t>frutescens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endParaRPr lang="en-US" altLang="ko-KR" sz="24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11760" y="3219822"/>
            <a:ext cx="4464496" cy="648072"/>
          </a:xfrm>
          <a:solidFill>
            <a:schemeClr val="accent3">
              <a:alpha val="6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2000" i="1" dirty="0" err="1" smtClean="0">
                <a:solidFill>
                  <a:schemeClr val="tx1"/>
                </a:solidFill>
              </a:rPr>
              <a:t>Mumtaz</a:t>
            </a:r>
            <a:r>
              <a:rPr lang="en-US" altLang="ko-KR" sz="2000" i="1" dirty="0" smtClean="0">
                <a:solidFill>
                  <a:schemeClr val="tx1"/>
                </a:solidFill>
              </a:rPr>
              <a:t> Al </a:t>
            </a:r>
            <a:r>
              <a:rPr lang="en-US" altLang="ko-KR" sz="2000" i="1" dirty="0" err="1" smtClean="0">
                <a:solidFill>
                  <a:schemeClr val="tx1"/>
                </a:solidFill>
              </a:rPr>
              <a:t>Wafi</a:t>
            </a:r>
            <a:r>
              <a:rPr lang="en-US" altLang="ko-KR" sz="2000" i="1" dirty="0" smtClean="0">
                <a:solidFill>
                  <a:schemeClr val="tx1"/>
                </a:solidFill>
              </a:rPr>
              <a:t>, </a:t>
            </a:r>
            <a:r>
              <a:rPr lang="en-US" altLang="ko-KR" sz="2000" i="1" dirty="0" err="1" smtClean="0">
                <a:solidFill>
                  <a:schemeClr val="tx1"/>
                </a:solidFill>
              </a:rPr>
              <a:t>Dinda</a:t>
            </a:r>
            <a:r>
              <a:rPr lang="en-US" altLang="ko-KR" sz="2000" i="1" dirty="0" smtClean="0">
                <a:solidFill>
                  <a:schemeClr val="tx1"/>
                </a:solidFill>
              </a:rPr>
              <a:t> Fuji </a:t>
            </a:r>
            <a:r>
              <a:rPr lang="en-US" altLang="ko-KR" sz="2000" i="1" dirty="0" err="1" smtClean="0">
                <a:solidFill>
                  <a:schemeClr val="tx1"/>
                </a:solidFill>
              </a:rPr>
              <a:t>Islamiyati</a:t>
            </a:r>
            <a:r>
              <a:rPr lang="en-US" altLang="ko-KR" sz="2000" i="1" dirty="0" smtClean="0">
                <a:solidFill>
                  <a:schemeClr val="tx1"/>
                </a:solidFill>
              </a:rPr>
              <a:t>, </a:t>
            </a:r>
            <a:r>
              <a:rPr lang="en-US" altLang="ko-KR" sz="2000" i="1" dirty="0" err="1" smtClean="0">
                <a:solidFill>
                  <a:schemeClr val="tx1"/>
                </a:solidFill>
              </a:rPr>
              <a:t>Ma’rifatul</a:t>
            </a:r>
            <a:r>
              <a:rPr lang="en-US" altLang="ko-KR" sz="2000" i="1" dirty="0" smtClean="0">
                <a:solidFill>
                  <a:schemeClr val="tx1"/>
                </a:solidFill>
              </a:rPr>
              <a:t> </a:t>
            </a:r>
            <a:r>
              <a:rPr lang="en-US" altLang="ko-KR" sz="2000" i="1" dirty="0" err="1" smtClean="0">
                <a:solidFill>
                  <a:schemeClr val="tx1"/>
                </a:solidFill>
              </a:rPr>
              <a:t>Umamah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pic>
        <p:nvPicPr>
          <p:cNvPr id="22532" name="Picture 4" descr="Image result for logo unn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-92546"/>
            <a:ext cx="1349302" cy="1800200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 rot="10800000">
            <a:off x="-46954" y="3949563"/>
            <a:ext cx="9190954" cy="1193937"/>
          </a:xfrm>
          <a:custGeom>
            <a:avLst/>
            <a:gdLst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361109 h 555526"/>
              <a:gd name="connsiteX4" fmla="*/ 0 w 9144000"/>
              <a:gd name="connsiteY4" fmla="*/ 0 h 555526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41987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995936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9144000 w 9190954"/>
              <a:gd name="connsiteY2" fmla="*/ 104156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  <a:gd name="connsiteX0" fmla="*/ 0 w 9190954"/>
              <a:gd name="connsiteY0" fmla="*/ 0 h 1107848"/>
              <a:gd name="connsiteX1" fmla="*/ 9144000 w 9190954"/>
              <a:gd name="connsiteY1" fmla="*/ 0 h 1107848"/>
              <a:gd name="connsiteX2" fmla="*/ 9144000 w 9190954"/>
              <a:gd name="connsiteY2" fmla="*/ 1107848 h 1107848"/>
              <a:gd name="connsiteX3" fmla="*/ 4499992 w 9190954"/>
              <a:gd name="connsiteY3" fmla="*/ 652735 h 1107848"/>
              <a:gd name="connsiteX4" fmla="*/ 0 w 9190954"/>
              <a:gd name="connsiteY4" fmla="*/ 166692 h 1107848"/>
              <a:gd name="connsiteX5" fmla="*/ 0 w 9190954"/>
              <a:gd name="connsiteY5" fmla="*/ 0 h 1107848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7596336 w 9190954"/>
              <a:gd name="connsiteY2" fmla="*/ 97528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54" h="1098956">
                <a:moveTo>
                  <a:pt x="0" y="0"/>
                </a:moveTo>
                <a:lnTo>
                  <a:pt x="9144000" y="0"/>
                </a:lnTo>
                <a:lnTo>
                  <a:pt x="7596336" y="975289"/>
                </a:lnTo>
                <a:cubicBezTo>
                  <a:pt x="6048333" y="845678"/>
                  <a:pt x="9190954" y="1098956"/>
                  <a:pt x="4499992" y="652735"/>
                </a:cubicBezTo>
                <a:cubicBezTo>
                  <a:pt x="1235077" y="300562"/>
                  <a:pt x="5124978" y="712374"/>
                  <a:pt x="0" y="166692"/>
                </a:cubicBezTo>
                <a:lnTo>
                  <a:pt x="0" y="0"/>
                </a:lnTo>
                <a:close/>
              </a:path>
            </a:pathLst>
          </a:custGeom>
          <a:solidFill>
            <a:srgbClr val="32AEB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771550"/>
            <a:ext cx="4824536" cy="3960440"/>
          </a:xfrm>
          <a:prstGeom prst="rect">
            <a:avLst/>
          </a:prstGeom>
          <a:solidFill>
            <a:schemeClr val="lt1">
              <a:alpha val="8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016" y="186194"/>
            <a:ext cx="81734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en-US" b="1" dirty="0" smtClean="0"/>
              <a:t>3.</a:t>
            </a:r>
            <a:r>
              <a:rPr lang="en-US" dirty="0" smtClean="0"/>
              <a:t> Rata-rata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/>
              <a:t>Tanaman</a:t>
            </a:r>
            <a:r>
              <a:rPr lang="en-US" dirty="0"/>
              <a:t>  </a:t>
            </a:r>
            <a:r>
              <a:rPr lang="en-US" i="1" dirty="0" smtClean="0"/>
              <a:t>Capsicum </a:t>
            </a:r>
            <a:r>
              <a:rPr lang="en-US" i="1" dirty="0" err="1"/>
              <a:t>frutescens</a:t>
            </a:r>
            <a:r>
              <a:rPr lang="en-US" i="1" dirty="0"/>
              <a:t> 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873795"/>
          <a:ext cx="4536504" cy="3913632"/>
        </p:xfrm>
        <a:graphic>
          <a:graphicData uri="http://schemas.openxmlformats.org/drawingml/2006/table">
            <a:tbl>
              <a:tblPr/>
              <a:tblGrid>
                <a:gridCol w="1368152"/>
                <a:gridCol w="1584176"/>
                <a:gridCol w="1584176"/>
              </a:tblGrid>
              <a:tr h="1752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Liberation Serif"/>
                          <a:ea typeface="Calibri"/>
                          <a:cs typeface="Times New Roman"/>
                        </a:rPr>
                        <a:t>Sampel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Dosis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Liberation Serif"/>
                          <a:ea typeface="Calibri"/>
                          <a:cs typeface="Times New Roman"/>
                        </a:rPr>
                        <a:t>A1 (5%)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Liberation Serif"/>
                          <a:ea typeface="Calibri"/>
                          <a:cs typeface="Times New Roman"/>
                        </a:rPr>
                        <a:t>A2 (10%)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7.0 </a:t>
                      </a:r>
                      <a:r>
                        <a:rPr lang="en-US" sz="1800" dirty="0" err="1"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4.5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7.0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5.5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7.5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5.5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6.0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5.5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5.5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5.5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P9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7.0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8.5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P0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6.0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1203598"/>
            <a:ext cx="3384376" cy="1512168"/>
          </a:xfrm>
          <a:prstGeom prst="rect">
            <a:avLst/>
          </a:prstGeom>
          <a:solidFill>
            <a:srgbClr val="32AEB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/>
              <a:t>Angka–angka pada kolom dan baris yang diikuti huruf kecil </a:t>
            </a:r>
            <a:r>
              <a:rPr lang="en-US" i="1" dirty="0" smtClean="0"/>
              <a:t>    </a:t>
            </a:r>
            <a:r>
              <a:rPr lang="id-ID" i="1" dirty="0" smtClean="0"/>
              <a:t>yang sama tidak berbeda nyata </a:t>
            </a:r>
            <a:r>
              <a:rPr lang="en-US" i="1" dirty="0" smtClean="0"/>
              <a:t> </a:t>
            </a:r>
            <a:r>
              <a:rPr lang="id-ID" i="1" dirty="0" smtClean="0"/>
              <a:t>menurut uji lanjut BNJ pada </a:t>
            </a:r>
            <a:r>
              <a:rPr lang="en-US" i="1" dirty="0" smtClean="0"/>
              <a:t>     </a:t>
            </a:r>
            <a:r>
              <a:rPr lang="id-ID" i="1" dirty="0" smtClean="0"/>
              <a:t>taraf 5%.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H="1">
            <a:off x="-46954" y="72007"/>
            <a:ext cx="9190954" cy="1193937"/>
          </a:xfrm>
          <a:custGeom>
            <a:avLst/>
            <a:gdLst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361109 h 555526"/>
              <a:gd name="connsiteX4" fmla="*/ 0 w 9144000"/>
              <a:gd name="connsiteY4" fmla="*/ 0 h 555526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41987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995936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9144000 w 9190954"/>
              <a:gd name="connsiteY2" fmla="*/ 104156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  <a:gd name="connsiteX0" fmla="*/ 0 w 9190954"/>
              <a:gd name="connsiteY0" fmla="*/ 0 h 1107848"/>
              <a:gd name="connsiteX1" fmla="*/ 9144000 w 9190954"/>
              <a:gd name="connsiteY1" fmla="*/ 0 h 1107848"/>
              <a:gd name="connsiteX2" fmla="*/ 9144000 w 9190954"/>
              <a:gd name="connsiteY2" fmla="*/ 1107848 h 1107848"/>
              <a:gd name="connsiteX3" fmla="*/ 4499992 w 9190954"/>
              <a:gd name="connsiteY3" fmla="*/ 652735 h 1107848"/>
              <a:gd name="connsiteX4" fmla="*/ 0 w 9190954"/>
              <a:gd name="connsiteY4" fmla="*/ 166692 h 1107848"/>
              <a:gd name="connsiteX5" fmla="*/ 0 w 9190954"/>
              <a:gd name="connsiteY5" fmla="*/ 0 h 1107848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7380312 w 9190954"/>
              <a:gd name="connsiteY2" fmla="*/ 90900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54" h="1098956">
                <a:moveTo>
                  <a:pt x="0" y="0"/>
                </a:moveTo>
                <a:lnTo>
                  <a:pt x="9144000" y="0"/>
                </a:lnTo>
                <a:lnTo>
                  <a:pt x="7380312" y="909009"/>
                </a:lnTo>
                <a:cubicBezTo>
                  <a:pt x="5832309" y="779398"/>
                  <a:pt x="9190954" y="1098956"/>
                  <a:pt x="4499992" y="652735"/>
                </a:cubicBezTo>
                <a:cubicBezTo>
                  <a:pt x="1235077" y="300562"/>
                  <a:pt x="5124978" y="712374"/>
                  <a:pt x="0" y="166692"/>
                </a:cubicBezTo>
                <a:lnTo>
                  <a:pt x="0" y="0"/>
                </a:lnTo>
                <a:close/>
              </a:path>
            </a:pathLst>
          </a:custGeom>
          <a:solidFill>
            <a:srgbClr val="32AE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9" r="6492" b="23348"/>
          <a:stretch/>
        </p:blipFill>
        <p:spPr>
          <a:xfrm>
            <a:off x="210422" y="1203598"/>
            <a:ext cx="2705394" cy="2600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5" y="3806505"/>
            <a:ext cx="2901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Sampel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i="1" dirty="0"/>
              <a:t>Escherichia coli</a:t>
            </a:r>
            <a:r>
              <a:rPr lang="id-ID" sz="1400" dirty="0" smtClean="0"/>
              <a:t> </a:t>
            </a:r>
            <a:endParaRPr lang="id-ID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3822802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Sampel yang ditemukan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i="1" dirty="0"/>
              <a:t>Escherichia coli</a:t>
            </a:r>
            <a:r>
              <a:rPr lang="id-ID" sz="1400" dirty="0"/>
              <a:t> </a:t>
            </a:r>
          </a:p>
          <a:p>
            <a:pPr algn="ctr"/>
            <a:r>
              <a:rPr lang="id-ID" sz="1400" dirty="0" smtClean="0"/>
              <a:t>  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107504" y="188116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dirty="0" smtClean="0"/>
              <a:t>LAMPIRAN</a:t>
            </a:r>
            <a:endParaRPr lang="ko-KR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r="176" b="22607"/>
          <a:stretch/>
        </p:blipFill>
        <p:spPr>
          <a:xfrm>
            <a:off x="6156176" y="1157605"/>
            <a:ext cx="2736304" cy="2692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38561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Sampel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k</a:t>
            </a:r>
            <a:r>
              <a:rPr lang="id-ID" sz="1400" dirty="0" smtClean="0"/>
              <a:t>oloni </a:t>
            </a:r>
            <a:r>
              <a:rPr lang="en-US" sz="1400" dirty="0" smtClean="0"/>
              <a:t>b</a:t>
            </a:r>
            <a:r>
              <a:rPr lang="id-ID" sz="1400" dirty="0" smtClean="0"/>
              <a:t>akteri</a:t>
            </a:r>
            <a:r>
              <a:rPr lang="en-US" sz="1400" dirty="0" smtClean="0"/>
              <a:t> </a:t>
            </a:r>
            <a:r>
              <a:rPr lang="en-US" sz="1400" dirty="0" err="1" smtClean="0"/>
              <a:t>terbanyak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5976" r="19574"/>
          <a:stretch/>
        </p:blipFill>
        <p:spPr>
          <a:xfrm>
            <a:off x="3132804" y="1203598"/>
            <a:ext cx="2778039" cy="26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flipH="1">
            <a:off x="-46954" y="-20538"/>
            <a:ext cx="9190954" cy="1193937"/>
          </a:xfrm>
          <a:custGeom>
            <a:avLst/>
            <a:gdLst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361109 h 555526"/>
              <a:gd name="connsiteX4" fmla="*/ 0 w 9144000"/>
              <a:gd name="connsiteY4" fmla="*/ 0 h 555526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41987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995936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9144000 w 9190954"/>
              <a:gd name="connsiteY2" fmla="*/ 104156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  <a:gd name="connsiteX0" fmla="*/ 0 w 9190954"/>
              <a:gd name="connsiteY0" fmla="*/ 0 h 1107848"/>
              <a:gd name="connsiteX1" fmla="*/ 9144000 w 9190954"/>
              <a:gd name="connsiteY1" fmla="*/ 0 h 1107848"/>
              <a:gd name="connsiteX2" fmla="*/ 9144000 w 9190954"/>
              <a:gd name="connsiteY2" fmla="*/ 1107848 h 1107848"/>
              <a:gd name="connsiteX3" fmla="*/ 4499992 w 9190954"/>
              <a:gd name="connsiteY3" fmla="*/ 652735 h 1107848"/>
              <a:gd name="connsiteX4" fmla="*/ 0 w 9190954"/>
              <a:gd name="connsiteY4" fmla="*/ 166692 h 1107848"/>
              <a:gd name="connsiteX5" fmla="*/ 0 w 9190954"/>
              <a:gd name="connsiteY5" fmla="*/ 0 h 1107848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7380312 w 9190954"/>
              <a:gd name="connsiteY2" fmla="*/ 90900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54" h="1098956">
                <a:moveTo>
                  <a:pt x="0" y="0"/>
                </a:moveTo>
                <a:lnTo>
                  <a:pt x="9144000" y="0"/>
                </a:lnTo>
                <a:lnTo>
                  <a:pt x="7380312" y="909009"/>
                </a:lnTo>
                <a:cubicBezTo>
                  <a:pt x="5832309" y="779398"/>
                  <a:pt x="9190954" y="1098956"/>
                  <a:pt x="4499992" y="652735"/>
                </a:cubicBezTo>
                <a:cubicBezTo>
                  <a:pt x="1235077" y="300562"/>
                  <a:pt x="5124978" y="712374"/>
                  <a:pt x="0" y="166692"/>
                </a:cubicBezTo>
                <a:lnTo>
                  <a:pt x="0" y="0"/>
                </a:lnTo>
                <a:close/>
              </a:path>
            </a:pathLst>
          </a:cu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885" y="843557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	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250980" y="236612"/>
            <a:ext cx="2897824" cy="526399"/>
            <a:chOff x="3131840" y="1491630"/>
            <a:chExt cx="5256584" cy="576064"/>
          </a:xfrm>
        </p:grpSpPr>
        <p:sp>
          <p:nvSpPr>
            <p:cNvPr id="9" name="Rectangle 8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9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6450" y="258202"/>
            <a:ext cx="5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01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67494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Latar Belakang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AutoShape 2" descr="Hasil gambar untuk limbah kulit buah-bua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5" name="Picture 1" descr="E:\KULIAH\SEMESTER 1\MIKROBIOLOGI TERAPAN\PUPUK CAIR\Foto\WhatsApp Image 2019-10-19 at 04.33.05.jpeg"/>
          <p:cNvPicPr>
            <a:picLocks noChangeAspect="1" noChangeArrowheads="1"/>
          </p:cNvPicPr>
          <p:nvPr/>
        </p:nvPicPr>
        <p:blipFill>
          <a:blip r:embed="rId2" cstate="print"/>
          <a:srcRect l="11812" t="7875" r="5501" b="13376"/>
          <a:stretch>
            <a:fillRect/>
          </a:stretch>
        </p:blipFill>
        <p:spPr bwMode="auto">
          <a:xfrm>
            <a:off x="683568" y="1131590"/>
            <a:ext cx="1209734" cy="864096"/>
          </a:xfrm>
          <a:prstGeom prst="rect">
            <a:avLst/>
          </a:prstGeom>
          <a:noFill/>
        </p:spPr>
      </p:pic>
      <p:pic>
        <p:nvPicPr>
          <p:cNvPr id="21506" name="Picture 2" descr="E:\KULIAH\SEMESTER 1\MIKROBIOLOGI TERAPAN\PUPUK CAIR\Foto\WhatsApp Image 2019-10-19 at 04.33.07.jpeg"/>
          <p:cNvPicPr>
            <a:picLocks noChangeAspect="1" noChangeArrowheads="1"/>
          </p:cNvPicPr>
          <p:nvPr/>
        </p:nvPicPr>
        <p:blipFill>
          <a:blip r:embed="rId3" cstate="print"/>
          <a:srcRect l="20672" t="19687" r="14360" b="21251"/>
          <a:stretch>
            <a:fillRect/>
          </a:stretch>
        </p:blipFill>
        <p:spPr bwMode="auto">
          <a:xfrm>
            <a:off x="683568" y="1995685"/>
            <a:ext cx="1224135" cy="834637"/>
          </a:xfrm>
          <a:prstGeom prst="rect">
            <a:avLst/>
          </a:prstGeom>
          <a:noFill/>
        </p:spPr>
      </p:pic>
      <p:pic>
        <p:nvPicPr>
          <p:cNvPr id="21507" name="Picture 3" descr="E:\KULIAH\SEMESTER 1\MIKROBIOLOGI TERAPAN\PUPUK CAIR\Foto\WhatsApp Image 2019-10-19 at 04.19.12.jpeg"/>
          <p:cNvPicPr>
            <a:picLocks noChangeAspect="1" noChangeArrowheads="1"/>
          </p:cNvPicPr>
          <p:nvPr/>
        </p:nvPicPr>
        <p:blipFill>
          <a:blip r:embed="rId4" cstate="print"/>
          <a:srcRect l="8859" t="19687" r="46845" b="5501"/>
          <a:stretch>
            <a:fillRect/>
          </a:stretch>
        </p:blipFill>
        <p:spPr bwMode="auto">
          <a:xfrm>
            <a:off x="1907704" y="1491630"/>
            <a:ext cx="1152128" cy="936104"/>
          </a:xfrm>
          <a:prstGeom prst="rect">
            <a:avLst/>
          </a:prstGeom>
          <a:noFill/>
        </p:spPr>
      </p:pic>
      <p:pic>
        <p:nvPicPr>
          <p:cNvPr id="21508" name="Picture 4" descr="E:\KULIAH\SEMESTER 1\MIKROBIOLOGI TERAPAN\PUPUK CAIR\Foto\WhatsApp Image 2019-10-19 at 04.07.46.jpeg"/>
          <p:cNvPicPr>
            <a:picLocks noChangeAspect="1" noChangeArrowheads="1"/>
          </p:cNvPicPr>
          <p:nvPr/>
        </p:nvPicPr>
        <p:blipFill>
          <a:blip r:embed="rId5" cstate="print"/>
          <a:srcRect t="35437" r="10751"/>
          <a:stretch>
            <a:fillRect/>
          </a:stretch>
        </p:blipFill>
        <p:spPr bwMode="auto">
          <a:xfrm>
            <a:off x="3724319" y="1203598"/>
            <a:ext cx="1567761" cy="1584176"/>
          </a:xfrm>
          <a:prstGeom prst="rect">
            <a:avLst/>
          </a:prstGeom>
          <a:noFill/>
        </p:spPr>
      </p:pic>
      <p:pic>
        <p:nvPicPr>
          <p:cNvPr id="21512" name="Picture 8" descr="E:\KULIAH\SEMESTER 1\MIKROBIOLOGI TERAPAN\PUPUK CAIR\Foto\IMG_20191009_082913.jpg"/>
          <p:cNvPicPr>
            <a:picLocks noChangeAspect="1" noChangeArrowheads="1"/>
          </p:cNvPicPr>
          <p:nvPr/>
        </p:nvPicPr>
        <p:blipFill>
          <a:blip r:embed="rId6" cstate="print"/>
          <a:srcRect t="10562" b="6752"/>
          <a:stretch>
            <a:fillRect/>
          </a:stretch>
        </p:blipFill>
        <p:spPr bwMode="auto">
          <a:xfrm>
            <a:off x="4716016" y="3291830"/>
            <a:ext cx="1181894" cy="1737360"/>
          </a:xfrm>
          <a:prstGeom prst="rect">
            <a:avLst/>
          </a:prstGeom>
          <a:noFill/>
        </p:spPr>
      </p:pic>
      <p:pic>
        <p:nvPicPr>
          <p:cNvPr id="21513" name="Picture 9" descr="E:\KULIAH\SEMESTER 1\MIKROBIOLOGI TERAPAN\PUPUK CAIR\Foto\IMG_20191009_082345.jpg"/>
          <p:cNvPicPr>
            <a:picLocks noChangeAspect="1" noChangeArrowheads="1"/>
          </p:cNvPicPr>
          <p:nvPr/>
        </p:nvPicPr>
        <p:blipFill>
          <a:blip r:embed="rId7" cstate="print"/>
          <a:srcRect t="6624" b="10689"/>
          <a:stretch>
            <a:fillRect/>
          </a:stretch>
        </p:blipFill>
        <p:spPr bwMode="auto">
          <a:xfrm>
            <a:off x="3534122" y="3291830"/>
            <a:ext cx="1181894" cy="1737360"/>
          </a:xfrm>
          <a:prstGeom prst="rect">
            <a:avLst/>
          </a:prstGeom>
          <a:noFill/>
        </p:spPr>
      </p:pic>
      <p:sp>
        <p:nvSpPr>
          <p:cNvPr id="30" name="Right Arrow 29"/>
          <p:cNvSpPr/>
          <p:nvPr/>
        </p:nvSpPr>
        <p:spPr>
          <a:xfrm>
            <a:off x="5436096" y="1779662"/>
            <a:ext cx="504056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3059832" y="1707654"/>
            <a:ext cx="648072" cy="648072"/>
          </a:xfrm>
          <a:prstGeom prst="mathPlu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nt Arrow 33"/>
          <p:cNvSpPr/>
          <p:nvPr/>
        </p:nvSpPr>
        <p:spPr>
          <a:xfrm rot="10800000">
            <a:off x="6300193" y="3219822"/>
            <a:ext cx="1152128" cy="1152128"/>
          </a:xfrm>
          <a:prstGeom prst="ben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8" descr="E:\KULIAH\SEMESTER 1\MIKROBIOLOGI TERAPAN\PUPUK CAIR\Foto\WhatsApp Image 2019-10-19 at 07.53.27.jpeg"/>
          <p:cNvPicPr>
            <a:picLocks noChangeAspect="1" noChangeArrowheads="1"/>
          </p:cNvPicPr>
          <p:nvPr/>
        </p:nvPicPr>
        <p:blipFill>
          <a:blip r:embed="rId8" cstate="print"/>
          <a:srcRect l="14000" t="3937" r="9001" b="5501"/>
          <a:stretch>
            <a:fillRect/>
          </a:stretch>
        </p:blipFill>
        <p:spPr bwMode="auto">
          <a:xfrm>
            <a:off x="7740352" y="1059582"/>
            <a:ext cx="874643" cy="1828800"/>
          </a:xfrm>
          <a:prstGeom prst="rect">
            <a:avLst/>
          </a:prstGeom>
          <a:noFill/>
        </p:spPr>
      </p:pic>
      <p:pic>
        <p:nvPicPr>
          <p:cNvPr id="38" name="Picture 9" descr="E:\KULIAH\SEMESTER 1\MIKROBIOLOGI TERAPAN\PUPUK CAIR\Foto\WhatsApp Image 2019-10-19 at 07.53.32.jpeg"/>
          <p:cNvPicPr>
            <a:picLocks noChangeAspect="1" noChangeArrowheads="1"/>
          </p:cNvPicPr>
          <p:nvPr/>
        </p:nvPicPr>
        <p:blipFill>
          <a:blip r:embed="rId9" cstate="print"/>
          <a:srcRect l="21000" t="11812" r="16001" b="9439"/>
          <a:stretch>
            <a:fillRect/>
          </a:stretch>
        </p:blipFill>
        <p:spPr bwMode="auto">
          <a:xfrm>
            <a:off x="6084168" y="1059582"/>
            <a:ext cx="822960" cy="1828800"/>
          </a:xfrm>
          <a:prstGeom prst="rect">
            <a:avLst/>
          </a:prstGeom>
          <a:noFill/>
        </p:spPr>
      </p:pic>
      <p:pic>
        <p:nvPicPr>
          <p:cNvPr id="39" name="Picture 10" descr="E:\KULIAH\SEMESTER 1\MIKROBIOLOGI TERAPAN\PUPUK CAIR\Foto\IMG_20191003_075906.jpg"/>
          <p:cNvPicPr>
            <a:picLocks noChangeAspect="1" noChangeArrowheads="1"/>
          </p:cNvPicPr>
          <p:nvPr/>
        </p:nvPicPr>
        <p:blipFill>
          <a:blip r:embed="rId10" cstate="print"/>
          <a:srcRect l="14000"/>
          <a:stretch>
            <a:fillRect/>
          </a:stretch>
        </p:blipFill>
        <p:spPr bwMode="auto">
          <a:xfrm>
            <a:off x="6876256" y="1059582"/>
            <a:ext cx="884684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1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512" y="168711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36512" y="-1"/>
            <a:ext cx="9144000" cy="3076575"/>
          </a:xfrm>
        </p:spPr>
      </p:sp>
      <p:grpSp>
        <p:nvGrpSpPr>
          <p:cNvPr id="3" name="Group 2"/>
          <p:cNvGrpSpPr/>
          <p:nvPr/>
        </p:nvGrpSpPr>
        <p:grpSpPr>
          <a:xfrm>
            <a:off x="251520" y="213916"/>
            <a:ext cx="3528392" cy="507405"/>
            <a:chOff x="3131840" y="1491630"/>
            <a:chExt cx="5256584" cy="576064"/>
          </a:xfrm>
        </p:grpSpPr>
        <p:sp>
          <p:nvSpPr>
            <p:cNvPr id="4" name="Rectangle 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7902" y="258202"/>
            <a:ext cx="4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02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67494"/>
            <a:ext cx="294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 Masalah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9592" y="1131590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119717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19672" y="1200250"/>
            <a:ext cx="6660740" cy="579412"/>
            <a:chOff x="3131840" y="1491630"/>
            <a:chExt cx="5256584" cy="576064"/>
          </a:xfrm>
        </p:grpSpPr>
        <p:sp>
          <p:nvSpPr>
            <p:cNvPr id="11" name="Rectangle 1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12" name="Right Triangle 1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63688" y="12657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/>
              <a:t>Bagaimana</a:t>
            </a:r>
            <a:r>
              <a:rPr lang="id-ID" dirty="0"/>
              <a:t> </a:t>
            </a:r>
            <a:r>
              <a:rPr lang="en-US" dirty="0" err="1" smtClean="0"/>
              <a:t>kualitas</a:t>
            </a:r>
            <a:r>
              <a:rPr lang="id-ID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id-ID" dirty="0" smtClean="0"/>
              <a:t>ol nasi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14" name="Oval 13"/>
          <p:cNvSpPr/>
          <p:nvPr/>
        </p:nvSpPr>
        <p:spPr>
          <a:xfrm>
            <a:off x="1115616" y="1866479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20816" y="1923678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35696" y="1995686"/>
            <a:ext cx="6912768" cy="576064"/>
            <a:chOff x="3131840" y="1491630"/>
            <a:chExt cx="5256584" cy="576064"/>
          </a:xfrm>
        </p:grpSpPr>
        <p:sp>
          <p:nvSpPr>
            <p:cNvPr id="17" name="Rectangle 16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35696" y="192367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Apakah pemberian pupuk cair dari kulit buah dan </a:t>
            </a:r>
            <a:r>
              <a:rPr lang="id-ID" dirty="0" smtClean="0"/>
              <a:t>mol nasi dapat </a:t>
            </a:r>
            <a:r>
              <a:rPr lang="id-ID" dirty="0"/>
              <a:t>berpengaruh terhadap pertumbuhan </a:t>
            </a:r>
            <a:r>
              <a:rPr lang="id-ID" i="1" dirty="0"/>
              <a:t>Capsicum frutescens </a:t>
            </a:r>
            <a:r>
              <a:rPr lang="id-ID" dirty="0" smtClean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27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000" y="1503395"/>
            <a:ext cx="9144000" cy="34563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11560" y="278777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65121" y="175004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Mengetahui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kualitas</a:t>
            </a:r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 pupuk cair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kulit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buah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 mol nasi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271576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Mengetahui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pengaruh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pemberian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pupuk</a:t>
            </a:r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cair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kulit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buah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ol nasi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terhadap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pertumbuhan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i="1" dirty="0">
                <a:solidFill>
                  <a:schemeClr val="bg1"/>
                </a:solidFill>
                <a:cs typeface="Arial" pitchFamily="34" charset="0"/>
              </a:rPr>
              <a:t>Capsicum </a:t>
            </a:r>
            <a:r>
              <a:rPr lang="en-US" altLang="ko-KR" sz="1200" b="1" i="1" dirty="0" err="1">
                <a:solidFill>
                  <a:schemeClr val="bg1"/>
                </a:solidFill>
                <a:cs typeface="Arial" pitchFamily="34" charset="0"/>
              </a:rPr>
              <a:t>frutescens</a:t>
            </a:r>
            <a:r>
              <a:rPr lang="en-US" altLang="ko-KR" sz="1200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163018" y="340836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96718" y="1539255"/>
            <a:ext cx="2779737" cy="1298960"/>
            <a:chOff x="803639" y="3362835"/>
            <a:chExt cx="2148900" cy="1298960"/>
          </a:xfrm>
        </p:grpSpPr>
        <p:sp>
          <p:nvSpPr>
            <p:cNvPr id="24" name="TextBox 23"/>
            <p:cNvSpPr txBox="1"/>
            <p:nvPr/>
          </p:nvSpPr>
          <p:spPr>
            <a:xfrm>
              <a:off x="803639" y="3646132"/>
              <a:ext cx="21489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mengembangkan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pengetahuan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bidang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mikrobiologi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terapan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tentang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pembuatan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pupuk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organik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cair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pemanfaatannya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terhadap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suatu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tanaman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Bagi Peneliti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46808" y="3231587"/>
            <a:ext cx="2901656" cy="1114294"/>
            <a:chOff x="803640" y="3362835"/>
            <a:chExt cx="2243150" cy="111429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2431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memanfaatkan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berbagai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jenis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kulit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buah-buahan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nasi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basi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sebagai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pupuk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organik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cair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menjadi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alternatif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pengganti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pupuk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kimia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Bagi Masyarakat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477" y="285978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8728" y="319726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2061" y="346361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00599" y="556721"/>
            <a:ext cx="3359030" cy="584820"/>
            <a:chOff x="3131840" y="1491630"/>
            <a:chExt cx="5256584" cy="576064"/>
          </a:xfrm>
        </p:grpSpPr>
        <p:sp>
          <p:nvSpPr>
            <p:cNvPr id="40" name="Rectangle 39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Right Triangle 40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1695" y="555047"/>
            <a:ext cx="53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03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624" y="627534"/>
            <a:ext cx="21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 Penelitian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248647" y="556721"/>
            <a:ext cx="3359030" cy="584820"/>
            <a:chOff x="3131840" y="1491630"/>
            <a:chExt cx="5256584" cy="576064"/>
          </a:xfrm>
        </p:grpSpPr>
        <p:sp>
          <p:nvSpPr>
            <p:cNvPr id="45" name="Rectangle 44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Right Triangle 45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209743" y="555047"/>
            <a:ext cx="53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cs typeface="Arial" pitchFamily="34" charset="0"/>
              </a:rPr>
              <a:t>04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9286" y="618242"/>
            <a:ext cx="244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Manfaat  Penelitian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 flipH="1">
            <a:off x="-46954" y="72007"/>
            <a:ext cx="9190954" cy="1193937"/>
          </a:xfrm>
          <a:custGeom>
            <a:avLst/>
            <a:gdLst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361109 h 555526"/>
              <a:gd name="connsiteX4" fmla="*/ 0 w 9144000"/>
              <a:gd name="connsiteY4" fmla="*/ 0 h 555526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0 w 9144000"/>
              <a:gd name="connsiteY3" fmla="*/ 361109 h 1041569"/>
              <a:gd name="connsiteX4" fmla="*/ 0 w 9144000"/>
              <a:gd name="connsiteY4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41987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3995936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458317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361109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44000"/>
              <a:gd name="connsiteY0" fmla="*/ 0 h 1041569"/>
              <a:gd name="connsiteX1" fmla="*/ 9144000 w 9144000"/>
              <a:gd name="connsiteY1" fmla="*/ 0 h 1041569"/>
              <a:gd name="connsiteX2" fmla="*/ 9144000 w 9144000"/>
              <a:gd name="connsiteY2" fmla="*/ 1041569 h 1041569"/>
              <a:gd name="connsiteX3" fmla="*/ 4499992 w 9144000"/>
              <a:gd name="connsiteY3" fmla="*/ 652735 h 1041569"/>
              <a:gd name="connsiteX4" fmla="*/ 0 w 9144000"/>
              <a:gd name="connsiteY4" fmla="*/ 166692 h 1041569"/>
              <a:gd name="connsiteX5" fmla="*/ 0 w 9144000"/>
              <a:gd name="connsiteY5" fmla="*/ 0 h 1041569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9144000 w 9190954"/>
              <a:gd name="connsiteY2" fmla="*/ 104156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  <a:gd name="connsiteX0" fmla="*/ 0 w 9190954"/>
              <a:gd name="connsiteY0" fmla="*/ 0 h 1107848"/>
              <a:gd name="connsiteX1" fmla="*/ 9144000 w 9190954"/>
              <a:gd name="connsiteY1" fmla="*/ 0 h 1107848"/>
              <a:gd name="connsiteX2" fmla="*/ 9144000 w 9190954"/>
              <a:gd name="connsiteY2" fmla="*/ 1107848 h 1107848"/>
              <a:gd name="connsiteX3" fmla="*/ 4499992 w 9190954"/>
              <a:gd name="connsiteY3" fmla="*/ 652735 h 1107848"/>
              <a:gd name="connsiteX4" fmla="*/ 0 w 9190954"/>
              <a:gd name="connsiteY4" fmla="*/ 166692 h 1107848"/>
              <a:gd name="connsiteX5" fmla="*/ 0 w 9190954"/>
              <a:gd name="connsiteY5" fmla="*/ 0 h 1107848"/>
              <a:gd name="connsiteX0" fmla="*/ 0 w 9190954"/>
              <a:gd name="connsiteY0" fmla="*/ 0 h 1098956"/>
              <a:gd name="connsiteX1" fmla="*/ 9144000 w 9190954"/>
              <a:gd name="connsiteY1" fmla="*/ 0 h 1098956"/>
              <a:gd name="connsiteX2" fmla="*/ 7380312 w 9190954"/>
              <a:gd name="connsiteY2" fmla="*/ 909009 h 1098956"/>
              <a:gd name="connsiteX3" fmla="*/ 4499992 w 9190954"/>
              <a:gd name="connsiteY3" fmla="*/ 652735 h 1098956"/>
              <a:gd name="connsiteX4" fmla="*/ 0 w 9190954"/>
              <a:gd name="connsiteY4" fmla="*/ 166692 h 1098956"/>
              <a:gd name="connsiteX5" fmla="*/ 0 w 9190954"/>
              <a:gd name="connsiteY5" fmla="*/ 0 h 10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54" h="1098956">
                <a:moveTo>
                  <a:pt x="0" y="0"/>
                </a:moveTo>
                <a:lnTo>
                  <a:pt x="9144000" y="0"/>
                </a:lnTo>
                <a:lnTo>
                  <a:pt x="7380312" y="909009"/>
                </a:lnTo>
                <a:cubicBezTo>
                  <a:pt x="5832309" y="779398"/>
                  <a:pt x="9190954" y="1098956"/>
                  <a:pt x="4499992" y="652735"/>
                </a:cubicBezTo>
                <a:cubicBezTo>
                  <a:pt x="1235077" y="300562"/>
                  <a:pt x="5124978" y="712374"/>
                  <a:pt x="0" y="166692"/>
                </a:cubicBezTo>
                <a:lnTo>
                  <a:pt x="0" y="0"/>
                </a:lnTo>
                <a:close/>
              </a:path>
            </a:pathLst>
          </a:custGeom>
          <a:solidFill>
            <a:srgbClr val="32AEB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60032" y="1779662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4872859" y="3435846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39535" y="843558"/>
            <a:ext cx="1052368" cy="369632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3568" y="1707694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683568" y="2499782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668810" y="3435846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81675" y="1779662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Rancangan Penelitian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675" y="3435846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Prosedur Penelitian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170765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Jenis Penelitian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2499742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Alat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3396" y="3435846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Bahan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4764" y="2150735"/>
            <a:ext cx="327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 Eksperimen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2859782"/>
            <a:ext cx="403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Autoklaf ,BSC,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id-ID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etridis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</a:t>
            </a:r>
            <a:r>
              <a:rPr lang="id-ID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penyaring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botol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plastik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bekas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toples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gelas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ukur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timbangan</a:t>
            </a:r>
            <a:r>
              <a:rPr lang="id-ID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p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</a:t>
            </a:r>
            <a:r>
              <a:rPr lang="id-ID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3795886"/>
            <a:ext cx="334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Kulit</a:t>
            </a:r>
            <a:r>
              <a:rPr lang="en-US" sz="1400" dirty="0"/>
              <a:t> </a:t>
            </a:r>
            <a:r>
              <a:rPr lang="en-US" sz="1400" dirty="0" err="1"/>
              <a:t>buah</a:t>
            </a:r>
            <a:r>
              <a:rPr lang="en-US" sz="1400" dirty="0"/>
              <a:t> (</a:t>
            </a:r>
            <a:r>
              <a:rPr lang="en-US" sz="1400" dirty="0" err="1"/>
              <a:t>pisang</a:t>
            </a:r>
            <a:r>
              <a:rPr lang="en-US" sz="1400" dirty="0"/>
              <a:t>, </a:t>
            </a:r>
            <a:r>
              <a:rPr lang="en-US" sz="1400" dirty="0" err="1"/>
              <a:t>pepaya</a:t>
            </a:r>
            <a:r>
              <a:rPr lang="en-US" sz="1400" dirty="0"/>
              <a:t>, </a:t>
            </a:r>
            <a:r>
              <a:rPr lang="id-ID" sz="1400" dirty="0" smtClean="0"/>
              <a:t>nanas</a:t>
            </a:r>
            <a:r>
              <a:rPr lang="en-US" sz="1400" dirty="0" smtClean="0"/>
              <a:t>), </a:t>
            </a:r>
          </a:p>
          <a:p>
            <a:pPr algn="r"/>
            <a:r>
              <a:rPr lang="en-US" sz="1400" dirty="0" err="1" smtClean="0"/>
              <a:t>nasi</a:t>
            </a:r>
            <a:r>
              <a:rPr lang="en-US" sz="1400" dirty="0" smtClean="0"/>
              <a:t> </a:t>
            </a:r>
            <a:r>
              <a:rPr lang="en-US" sz="1400" dirty="0" err="1"/>
              <a:t>basi</a:t>
            </a:r>
            <a:r>
              <a:rPr lang="en-US" sz="1400" dirty="0"/>
              <a:t>, </a:t>
            </a:r>
            <a:r>
              <a:rPr lang="en-US" sz="1400" dirty="0" err="1"/>
              <a:t>gula</a:t>
            </a:r>
            <a:r>
              <a:rPr lang="en-US" sz="1400" dirty="0"/>
              <a:t> </a:t>
            </a:r>
            <a:r>
              <a:rPr lang="en-US" sz="1400" dirty="0" err="1"/>
              <a:t>pasir</a:t>
            </a:r>
            <a:r>
              <a:rPr lang="en-US" sz="1400" dirty="0"/>
              <a:t>, air, </a:t>
            </a:r>
            <a:r>
              <a:rPr lang="en-US" sz="1400" dirty="0" err="1" smtClean="0"/>
              <a:t>tanaman</a:t>
            </a:r>
            <a:r>
              <a:rPr lang="en-US" sz="1400" dirty="0" smtClean="0"/>
              <a:t> </a:t>
            </a:r>
            <a:r>
              <a:rPr lang="en-US" sz="1400" dirty="0" err="1" smtClean="0"/>
              <a:t>cabai</a:t>
            </a:r>
            <a:r>
              <a:rPr lang="en-US" sz="1400" dirty="0" smtClean="0"/>
              <a:t> 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endParaRPr lang="id-ID" sz="1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91705" y="253149"/>
            <a:ext cx="4296319" cy="507811"/>
            <a:chOff x="3131840" y="1491630"/>
            <a:chExt cx="5256584" cy="576064"/>
          </a:xfrm>
        </p:grpSpPr>
        <p:sp>
          <p:nvSpPr>
            <p:cNvPr id="40" name="Rectangle 39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Right Triangle 40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4440" y="253150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cs typeface="Arial" pitchFamily="34" charset="0"/>
              </a:rPr>
              <a:t>0</a:t>
            </a:r>
            <a:r>
              <a:rPr lang="id-ID" altLang="ko-KR" sz="2000" b="1" dirty="0" smtClean="0">
                <a:cs typeface="Arial" pitchFamily="34" charset="0"/>
              </a:rPr>
              <a:t>5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545" y="267494"/>
            <a:ext cx="43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Metodologi Penelitian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2040" y="2571750"/>
            <a:ext cx="36004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d-ID" altLang="ko-KR" sz="1400" b="1" dirty="0" smtClean="0"/>
              <a:t>   Analisis hasil</a:t>
            </a:r>
            <a:endParaRPr lang="ko-KR" alt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98450" y="3003798"/>
            <a:ext cx="327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Anova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r>
              <a:rPr lang="en-US" sz="1400" dirty="0" smtClean="0"/>
              <a:t> BNJ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2211710"/>
            <a:ext cx="327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Rancangan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Lengkap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Faktorial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24128" y="411510"/>
            <a:ext cx="3096344" cy="4464496"/>
          </a:xfrm>
          <a:prstGeom prst="roundRect">
            <a:avLst/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9512" y="699542"/>
            <a:ext cx="5328592" cy="3816424"/>
          </a:xfrm>
          <a:prstGeom prst="roundRect">
            <a:avLst/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20760000">
            <a:off x="5634250" y="386810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521" y="123478"/>
            <a:ext cx="3384376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88038" y="123478"/>
            <a:ext cx="237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bg1"/>
                </a:solidFill>
                <a:cs typeface="Arial" pitchFamily="34" charset="0"/>
              </a:rPr>
              <a:t>Rancangan Penelitian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40152" y="483518"/>
          <a:ext cx="2664296" cy="4251960"/>
        </p:xfrm>
        <a:graphic>
          <a:graphicData uri="http://schemas.openxmlformats.org/drawingml/2006/table">
            <a:tbl>
              <a:tblPr/>
              <a:tblGrid>
                <a:gridCol w="774065"/>
                <a:gridCol w="954127"/>
                <a:gridCol w="936104"/>
              </a:tblGrid>
              <a:tr h="504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Calibri"/>
                          <a:cs typeface="Arial"/>
                        </a:rPr>
                        <a:t>       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id-ID" sz="180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id-ID" sz="1800" dirty="0" smtClean="0">
                          <a:latin typeface="Times New Roman"/>
                          <a:ea typeface="Calibri"/>
                          <a:cs typeface="Arial"/>
                        </a:rPr>
                        <a:t>          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A1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A2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 P1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P1A1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P1A2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P2A1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P2A2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P3A1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P3A2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P4A1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P4A2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P5A1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P5A2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P6A1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P6A2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P7A1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P7A2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P8A1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P8A2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P9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P9A1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P9A2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8032" y="822647"/>
            <a:ext cx="5292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Kombinasi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pupuk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P1: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pisang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300 ml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P2: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300 ml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P3: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nanas 100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300 ml 	 P4: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pisang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 ml 	 P5: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 ml 	 P6: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nanas 200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 ml 	 P7: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pisang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 ml 	 P8: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 ml 	 P9: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nanas 300 ml + 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 ml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pupuk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A1: 2 ml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pupuk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+ 48 ml air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A2: 5 ml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pupuk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+ 45 ml air</a:t>
            </a: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51521" y="-20538"/>
            <a:ext cx="3384376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4034" name="Picture 2" descr="E:\KULIAH\SEMESTER 1\MIKROBIOLOGI TERAPAN\PUPUK CAIR\Foto\WhatsApp Image 2019-10-19 at 04.32.43.jpeg"/>
          <p:cNvPicPr>
            <a:picLocks noChangeAspect="1" noChangeArrowheads="1"/>
          </p:cNvPicPr>
          <p:nvPr/>
        </p:nvPicPr>
        <p:blipFill>
          <a:blip r:embed="rId2" cstate="print"/>
          <a:srcRect l="10500" r="10751"/>
          <a:stretch>
            <a:fillRect/>
          </a:stretch>
        </p:blipFill>
        <p:spPr bwMode="auto">
          <a:xfrm>
            <a:off x="1187624" y="411510"/>
            <a:ext cx="1224136" cy="1800200"/>
          </a:xfrm>
          <a:prstGeom prst="rect">
            <a:avLst/>
          </a:prstGeom>
          <a:noFill/>
        </p:spPr>
      </p:pic>
      <p:pic>
        <p:nvPicPr>
          <p:cNvPr id="44035" name="Picture 3" descr="E:\KULIAH\SEMESTER 1\MIKROBIOLOGI TERAPAN\PUPUK CAIR\Foto\WhatsApp Image 2019-10-19 at 04.32.44.jpeg"/>
          <p:cNvPicPr>
            <a:picLocks noChangeAspect="1" noChangeArrowheads="1"/>
          </p:cNvPicPr>
          <p:nvPr/>
        </p:nvPicPr>
        <p:blipFill>
          <a:blip r:embed="rId3" cstate="print"/>
          <a:srcRect l="5250" r="10751"/>
          <a:stretch>
            <a:fillRect/>
          </a:stretch>
        </p:blipFill>
        <p:spPr bwMode="auto">
          <a:xfrm>
            <a:off x="3707904" y="411510"/>
            <a:ext cx="1224136" cy="1756792"/>
          </a:xfrm>
          <a:prstGeom prst="rect">
            <a:avLst/>
          </a:prstGeom>
          <a:noFill/>
        </p:spPr>
      </p:pic>
      <p:pic>
        <p:nvPicPr>
          <p:cNvPr id="44036" name="Picture 4" descr="E:\KULIAH\SEMESTER 1\MIKROBIOLOGI TERAPAN\PUPUK CAIR\Foto\WhatsApp Image 2019-10-19 at 04.07.46.jpeg"/>
          <p:cNvPicPr>
            <a:picLocks noChangeAspect="1" noChangeArrowheads="1"/>
          </p:cNvPicPr>
          <p:nvPr/>
        </p:nvPicPr>
        <p:blipFill>
          <a:blip r:embed="rId4" cstate="print"/>
          <a:srcRect r="10751"/>
          <a:stretch>
            <a:fillRect/>
          </a:stretch>
        </p:blipFill>
        <p:spPr bwMode="auto">
          <a:xfrm>
            <a:off x="6228184" y="411510"/>
            <a:ext cx="1224136" cy="1756792"/>
          </a:xfrm>
          <a:prstGeom prst="rect">
            <a:avLst/>
          </a:prstGeom>
          <a:noFill/>
        </p:spPr>
      </p:pic>
      <p:pic>
        <p:nvPicPr>
          <p:cNvPr id="44037" name="Picture 5" descr="E:\KULIAH\SEMESTER 1\MIKROBIOLOGI TERAPAN\PUPUK CAIR\Foto\WhatsApp Image 2019-10-19 at 04.33.06.jpeg"/>
          <p:cNvPicPr>
            <a:picLocks noChangeAspect="1" noChangeArrowheads="1"/>
          </p:cNvPicPr>
          <p:nvPr/>
        </p:nvPicPr>
        <p:blipFill>
          <a:blip r:embed="rId5" cstate="print"/>
          <a:srcRect l="13162" t="15750" r="10751" b="13376"/>
          <a:stretch>
            <a:fillRect/>
          </a:stretch>
        </p:blipFill>
        <p:spPr bwMode="auto">
          <a:xfrm>
            <a:off x="755576" y="2643758"/>
            <a:ext cx="1008112" cy="1080120"/>
          </a:xfrm>
          <a:prstGeom prst="rect">
            <a:avLst/>
          </a:prstGeom>
          <a:noFill/>
        </p:spPr>
      </p:pic>
      <p:pic>
        <p:nvPicPr>
          <p:cNvPr id="44038" name="Picture 6" descr="E:\KULIAH\SEMESTER 1\MIKROBIOLOGI TERAPAN\PUPUK CAIR\Foto\WhatsApp Image 2019-10-19 at 04.33.07.jpeg"/>
          <p:cNvPicPr>
            <a:picLocks noChangeAspect="1" noChangeArrowheads="1"/>
          </p:cNvPicPr>
          <p:nvPr/>
        </p:nvPicPr>
        <p:blipFill>
          <a:blip r:embed="rId6" cstate="print"/>
          <a:srcRect l="27366" t="15750" r="19085" b="17314"/>
          <a:stretch>
            <a:fillRect/>
          </a:stretch>
        </p:blipFill>
        <p:spPr bwMode="auto">
          <a:xfrm>
            <a:off x="1763688" y="3219822"/>
            <a:ext cx="1152128" cy="1080120"/>
          </a:xfrm>
          <a:prstGeom prst="rect">
            <a:avLst/>
          </a:prstGeom>
          <a:noFill/>
        </p:spPr>
      </p:pic>
      <p:pic>
        <p:nvPicPr>
          <p:cNvPr id="44040" name="Picture 8" descr="E:\KULIAH\SEMESTER 1\MIKROBIOLOGI TERAPAN\PUPUK CAIR\Foto\WhatsApp Image 2019-10-19 at 07.53.27.jpeg"/>
          <p:cNvPicPr>
            <a:picLocks noChangeAspect="1" noChangeArrowheads="1"/>
          </p:cNvPicPr>
          <p:nvPr/>
        </p:nvPicPr>
        <p:blipFill>
          <a:blip r:embed="rId7" cstate="print"/>
          <a:srcRect l="14000" t="3937" r="9001" b="5501"/>
          <a:stretch>
            <a:fillRect/>
          </a:stretch>
        </p:blipFill>
        <p:spPr bwMode="auto">
          <a:xfrm>
            <a:off x="7657797" y="2831182"/>
            <a:ext cx="874643" cy="1828800"/>
          </a:xfrm>
          <a:prstGeom prst="rect">
            <a:avLst/>
          </a:prstGeom>
          <a:noFill/>
        </p:spPr>
      </p:pic>
      <p:pic>
        <p:nvPicPr>
          <p:cNvPr id="44041" name="Picture 9" descr="E:\KULIAH\SEMESTER 1\MIKROBIOLOGI TERAPAN\PUPUK CAIR\Foto\WhatsApp Image 2019-10-19 at 07.53.32.jpeg"/>
          <p:cNvPicPr>
            <a:picLocks noChangeAspect="1" noChangeArrowheads="1"/>
          </p:cNvPicPr>
          <p:nvPr/>
        </p:nvPicPr>
        <p:blipFill>
          <a:blip r:embed="rId8" cstate="print"/>
          <a:srcRect l="21000" t="11812" r="16001" b="9439"/>
          <a:stretch>
            <a:fillRect/>
          </a:stretch>
        </p:blipFill>
        <p:spPr bwMode="auto">
          <a:xfrm>
            <a:off x="6001613" y="2831182"/>
            <a:ext cx="822960" cy="1828800"/>
          </a:xfrm>
          <a:prstGeom prst="rect">
            <a:avLst/>
          </a:prstGeom>
          <a:noFill/>
        </p:spPr>
      </p:pic>
      <p:pic>
        <p:nvPicPr>
          <p:cNvPr id="44042" name="Picture 10" descr="E:\KULIAH\SEMESTER 1\MIKROBIOLOGI TERAPAN\PUPUK CAIR\Foto\IMG_20191003_075906.jpg"/>
          <p:cNvPicPr>
            <a:picLocks noChangeAspect="1" noChangeArrowheads="1"/>
          </p:cNvPicPr>
          <p:nvPr/>
        </p:nvPicPr>
        <p:blipFill>
          <a:blip r:embed="rId9" cstate="print"/>
          <a:srcRect l="14000"/>
          <a:stretch>
            <a:fillRect/>
          </a:stretch>
        </p:blipFill>
        <p:spPr bwMode="auto">
          <a:xfrm>
            <a:off x="6793701" y="2831182"/>
            <a:ext cx="884684" cy="1828800"/>
          </a:xfrm>
          <a:prstGeom prst="rect">
            <a:avLst/>
          </a:prstGeom>
          <a:noFill/>
        </p:spPr>
      </p:pic>
      <p:pic>
        <p:nvPicPr>
          <p:cNvPr id="13" name="Picture 3" descr="E:\KULIAH\SEMESTER 1\MIKROBIOLOGI TERAPAN\PUPUK CAIR\Foto\WhatsApp Image 2019-10-19 at 04.19.12.jpeg"/>
          <p:cNvPicPr>
            <a:picLocks noChangeAspect="1" noChangeArrowheads="1"/>
          </p:cNvPicPr>
          <p:nvPr/>
        </p:nvPicPr>
        <p:blipFill>
          <a:blip r:embed="rId10" cstate="print"/>
          <a:srcRect l="14396" t="19687" r="46845" b="5501"/>
          <a:stretch>
            <a:fillRect/>
          </a:stretch>
        </p:blipFill>
        <p:spPr bwMode="auto">
          <a:xfrm>
            <a:off x="755576" y="3723878"/>
            <a:ext cx="1008112" cy="936104"/>
          </a:xfrm>
          <a:prstGeom prst="rect">
            <a:avLst/>
          </a:prstGeom>
          <a:noFill/>
        </p:spPr>
      </p:pic>
      <p:pic>
        <p:nvPicPr>
          <p:cNvPr id="14" name="Picture 4" descr="E:\KULIAH\SEMESTER 1\MIKROBIOLOGI TERAPAN\PUPUK CAIR\Foto\WhatsApp Image 2019-10-19 at 04.07.46.jpeg"/>
          <p:cNvPicPr>
            <a:picLocks noChangeAspect="1" noChangeArrowheads="1"/>
          </p:cNvPicPr>
          <p:nvPr/>
        </p:nvPicPr>
        <p:blipFill>
          <a:blip r:embed="rId11" cstate="print"/>
          <a:srcRect r="10751"/>
          <a:stretch>
            <a:fillRect/>
          </a:stretch>
        </p:blipFill>
        <p:spPr bwMode="auto">
          <a:xfrm>
            <a:off x="3707904" y="2831182"/>
            <a:ext cx="1296144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-2983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Tahap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Pelaksanaan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364088" y="1131590"/>
            <a:ext cx="504056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2699792" y="1059582"/>
            <a:ext cx="648072" cy="648072"/>
          </a:xfrm>
          <a:prstGeom prst="mathPlu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59632" y="213970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1400" b="1" dirty="0" smtClean="0"/>
              <a:t>Air </a:t>
            </a:r>
            <a:r>
              <a:rPr lang="en-US" sz="1400" b="1" dirty="0" err="1" smtClean="0"/>
              <a:t>leri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20996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1400" b="1" dirty="0" err="1" smtClean="0"/>
              <a:t>Nasi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basi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00192" y="206769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1400" b="1" dirty="0" smtClean="0"/>
              <a:t>Mol </a:t>
            </a:r>
            <a:r>
              <a:rPr lang="en-US" sz="1400" b="1" dirty="0" err="1" smtClean="0"/>
              <a:t>nasi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458797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1400" b="1" dirty="0" smtClean="0"/>
              <a:t>Mol </a:t>
            </a:r>
            <a:r>
              <a:rPr lang="en-US" sz="1400" b="1" dirty="0" err="1" smtClean="0"/>
              <a:t>nasi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465998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Kulit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pisang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pepaya</a:t>
            </a:r>
            <a:r>
              <a:rPr lang="en-US" sz="1400" b="1" dirty="0" smtClean="0"/>
              <a:t>, nanas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72200" y="458797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1400" b="1" dirty="0" err="1" smtClean="0"/>
              <a:t>Sampel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Pupuk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cair</a:t>
            </a:r>
            <a:endParaRPr lang="en-US" b="1" dirty="0"/>
          </a:p>
        </p:txBody>
      </p:sp>
      <p:sp>
        <p:nvSpPr>
          <p:cNvPr id="25" name="Plus 24"/>
          <p:cNvSpPr/>
          <p:nvPr/>
        </p:nvSpPr>
        <p:spPr>
          <a:xfrm>
            <a:off x="2987824" y="3507854"/>
            <a:ext cx="648072" cy="648072"/>
          </a:xfrm>
          <a:prstGeom prst="mathPlu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292080" y="3579862"/>
            <a:ext cx="504056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49020"/>
            <a:ext cx="655272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600" b="1" dirty="0"/>
              <a:t>Tabel </a:t>
            </a:r>
            <a:r>
              <a:rPr lang="en-US" sz="1600" b="1" dirty="0"/>
              <a:t>1.</a:t>
            </a:r>
            <a:r>
              <a:rPr lang="en-US" sz="1600" dirty="0"/>
              <a:t> </a:t>
            </a:r>
            <a:r>
              <a:rPr lang="en-US" sz="1600" dirty="0" err="1"/>
              <a:t>Karakteristik</a:t>
            </a:r>
            <a:r>
              <a:rPr lang="en-US" sz="1600" dirty="0"/>
              <a:t> </a:t>
            </a:r>
            <a:r>
              <a:rPr lang="id-ID" sz="1600" dirty="0"/>
              <a:t>Pupuk Cair dari Kulit Buah-buahan dan Mol Nasi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03183"/>
              </p:ext>
            </p:extLst>
          </p:nvPr>
        </p:nvGraphicFramePr>
        <p:xfrm>
          <a:off x="467544" y="1104480"/>
          <a:ext cx="8064896" cy="3699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636"/>
                <a:gridCol w="1453620"/>
                <a:gridCol w="1008112"/>
                <a:gridCol w="648072"/>
                <a:gridCol w="1080120"/>
                <a:gridCol w="1656184"/>
                <a:gridCol w="136815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Sampel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Warna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Aroma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Endapan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Koloni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Bakteri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Bakteri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E.coli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8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Cokelat</a:t>
                      </a: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susu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Tidak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Putih</a:t>
                      </a: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susu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Tidak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Putih</a:t>
                      </a: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susu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Tidak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17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P4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Cokelat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Pekat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68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P5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Kuning keruh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P6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Putih k</a:t>
                      </a:r>
                      <a:r>
                        <a:rPr lang="id-ID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eruh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424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P7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Cokelat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Pekat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P8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Kuning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Tidak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  <a:tr h="385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P9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Kuning keruh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Masam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x 10</a:t>
                      </a:r>
                      <a:r>
                        <a:rPr lang="en-US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CFU/ml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Tidak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36" marR="56636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505" y="188116"/>
            <a:ext cx="3672408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dirty="0" smtClean="0"/>
              <a:t>Hasil Dan Pembahasan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699542"/>
            <a:ext cx="5040560" cy="4032448"/>
          </a:xfrm>
          <a:prstGeom prst="rect">
            <a:avLst/>
          </a:prstGeom>
          <a:solidFill>
            <a:schemeClr val="lt1">
              <a:alpha val="8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016" y="186194"/>
            <a:ext cx="74533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2.</a:t>
            </a:r>
            <a:r>
              <a:rPr lang="en-US" dirty="0"/>
              <a:t> </a:t>
            </a:r>
            <a:r>
              <a:rPr lang="en-US" dirty="0" smtClean="0"/>
              <a:t>Rata-rata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 </a:t>
            </a:r>
            <a:r>
              <a:rPr lang="en-US" i="1" dirty="0" smtClean="0"/>
              <a:t>Capsicum </a:t>
            </a:r>
            <a:r>
              <a:rPr lang="en-US" i="1" dirty="0" err="1"/>
              <a:t>frutescens</a:t>
            </a:r>
            <a:r>
              <a:rPr lang="en-US" i="1" dirty="0"/>
              <a:t> 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779498"/>
          <a:ext cx="4752528" cy="3969766"/>
        </p:xfrm>
        <a:graphic>
          <a:graphicData uri="http://schemas.openxmlformats.org/drawingml/2006/table">
            <a:tbl>
              <a:tblPr/>
              <a:tblGrid>
                <a:gridCol w="1368152"/>
                <a:gridCol w="1656184"/>
                <a:gridCol w="1728192"/>
              </a:tblGrid>
              <a:tr h="2478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Liberation Serif"/>
                          <a:ea typeface="Calibri"/>
                          <a:cs typeface="Times New Roman"/>
                        </a:rPr>
                        <a:t>Sampel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Liberation Serif"/>
                          <a:ea typeface="Calibri"/>
                          <a:cs typeface="Times New Roman"/>
                        </a:rPr>
                        <a:t>Dosis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Liberation Serif"/>
                          <a:ea typeface="Calibri"/>
                          <a:cs typeface="Times New Roman"/>
                        </a:rPr>
                        <a:t>A1 (5%)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Liberation Serif"/>
                          <a:ea typeface="Calibri"/>
                          <a:cs typeface="Times New Roman"/>
                        </a:rPr>
                        <a:t>A2 (10%)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14.50 </a:t>
                      </a:r>
                      <a:r>
                        <a:rPr lang="en-US" sz="1800" dirty="0" err="1">
                          <a:latin typeface="Liberation Serif"/>
                          <a:ea typeface="Calibri"/>
                          <a:cs typeface="Times New Roman"/>
                        </a:rPr>
                        <a:t>bcdef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15.80 </a:t>
                      </a:r>
                      <a:r>
                        <a:rPr lang="en-US" sz="1800" dirty="0" err="1">
                          <a:latin typeface="Liberation Serif"/>
                          <a:ea typeface="Calibri"/>
                          <a:cs typeface="Times New Roman"/>
                        </a:rPr>
                        <a:t>ef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P2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13.25 </a:t>
                      </a:r>
                      <a:r>
                        <a:rPr lang="en-US" sz="1800" dirty="0" err="1">
                          <a:latin typeface="Liberation Serif"/>
                          <a:ea typeface="Calibri"/>
                          <a:cs typeface="Times New Roman"/>
                        </a:rPr>
                        <a:t>abcde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11.40 </a:t>
                      </a:r>
                      <a:r>
                        <a:rPr lang="en-US" sz="1800" dirty="0">
                          <a:latin typeface="Liberation Serif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P3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13.00 </a:t>
                      </a:r>
                      <a:r>
                        <a:rPr lang="en-US" sz="1800" dirty="0" err="1">
                          <a:latin typeface="Liberation Serif"/>
                          <a:ea typeface="Calibri"/>
                          <a:cs typeface="Times New Roman"/>
                        </a:rPr>
                        <a:t>abcd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14.80 </a:t>
                      </a:r>
                      <a:r>
                        <a:rPr lang="en-US" sz="1800" dirty="0" err="1">
                          <a:latin typeface="Liberation Serif"/>
                          <a:ea typeface="Calibri"/>
                          <a:cs typeface="Times New Roman"/>
                        </a:rPr>
                        <a:t>bcdef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14.25 </a:t>
                      </a:r>
                      <a:r>
                        <a:rPr lang="en-US" sz="1800" dirty="0" err="1">
                          <a:latin typeface="Liberation Serif"/>
                          <a:ea typeface="Calibri"/>
                          <a:cs typeface="Times New Roman"/>
                        </a:rPr>
                        <a:t>bcde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15.15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cdef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15.50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def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14.50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bcdef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12.50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15.60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ef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15.55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def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12.65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Liberation Serif"/>
                          <a:ea typeface="Calibri"/>
                          <a:cs typeface="Times New Roman"/>
                        </a:rPr>
                        <a:t>P8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14.30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bcde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15.35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def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P9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15.75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ef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Liberation Serif"/>
                          <a:ea typeface="Calibri"/>
                          <a:cs typeface="Times New Roman"/>
                        </a:rPr>
                        <a:t>16.95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P0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13.35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abcde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436096" y="1203598"/>
            <a:ext cx="3384376" cy="1512168"/>
          </a:xfrm>
          <a:prstGeom prst="rect">
            <a:avLst/>
          </a:prstGeom>
          <a:solidFill>
            <a:srgbClr val="32AEB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/>
              <a:t>Angka–angka pada kolom dan baris yang diikuti huruf kecil </a:t>
            </a:r>
            <a:r>
              <a:rPr lang="en-US" i="1" dirty="0" smtClean="0"/>
              <a:t>    </a:t>
            </a:r>
            <a:r>
              <a:rPr lang="id-ID" i="1" dirty="0" smtClean="0"/>
              <a:t>yang sama tidak berbeda nyata </a:t>
            </a:r>
            <a:r>
              <a:rPr lang="en-US" i="1" dirty="0" smtClean="0"/>
              <a:t> </a:t>
            </a:r>
            <a:r>
              <a:rPr lang="id-ID" i="1" dirty="0" smtClean="0"/>
              <a:t>menurut uji lanjut BNJ pada </a:t>
            </a:r>
            <a:r>
              <a:rPr lang="en-US" i="1" dirty="0" smtClean="0"/>
              <a:t>     </a:t>
            </a:r>
            <a:r>
              <a:rPr lang="id-ID" i="1" dirty="0" smtClean="0"/>
              <a:t>taraf 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618</Words>
  <Application>Microsoft Office PowerPoint</Application>
  <PresentationFormat>On-screen Show (16:9)</PresentationFormat>
  <Paragraphs>235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LENOVO</cp:lastModifiedBy>
  <cp:revision>177</cp:revision>
  <dcterms:created xsi:type="dcterms:W3CDTF">2016-12-05T23:26:54Z</dcterms:created>
  <dcterms:modified xsi:type="dcterms:W3CDTF">2021-10-27T04:08:50Z</dcterms:modified>
</cp:coreProperties>
</file>